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8" r:id="rId2"/>
    <p:sldId id="259" r:id="rId3"/>
    <p:sldId id="262" r:id="rId4"/>
    <p:sldId id="260" r:id="rId5"/>
    <p:sldId id="261" r:id="rId6"/>
    <p:sldId id="263" r:id="rId7"/>
    <p:sldId id="267" r:id="rId8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89" d="100"/>
          <a:sy n="89" d="100"/>
        </p:scale>
        <p:origin x="3504" y="15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270A5-06D8-48DC-975C-5AAE0FF38B0E}" type="datetimeFigureOut">
              <a:rPr lang="en-IE" smtClean="0"/>
              <a:t>20/03/2019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60EF-F349-42EA-B652-81A2A2BBD28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7634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270A5-06D8-48DC-975C-5AAE0FF38B0E}" type="datetimeFigureOut">
              <a:rPr lang="en-IE" smtClean="0"/>
              <a:t>20/03/2019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60EF-F349-42EA-B652-81A2A2BBD28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85818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270A5-06D8-48DC-975C-5AAE0FF38B0E}" type="datetimeFigureOut">
              <a:rPr lang="en-IE" smtClean="0"/>
              <a:t>20/03/2019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60EF-F349-42EA-B652-81A2A2BBD28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82145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270A5-06D8-48DC-975C-5AAE0FF38B0E}" type="datetimeFigureOut">
              <a:rPr lang="en-IE" smtClean="0"/>
              <a:t>20/03/2019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60EF-F349-42EA-B652-81A2A2BBD28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57578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270A5-06D8-48DC-975C-5AAE0FF38B0E}" type="datetimeFigureOut">
              <a:rPr lang="en-IE" smtClean="0"/>
              <a:t>20/03/2019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60EF-F349-42EA-B652-81A2A2BBD28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87728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270A5-06D8-48DC-975C-5AAE0FF38B0E}" type="datetimeFigureOut">
              <a:rPr lang="en-IE" smtClean="0"/>
              <a:t>20/03/2019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60EF-F349-42EA-B652-81A2A2BBD28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64620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270A5-06D8-48DC-975C-5AAE0FF38B0E}" type="datetimeFigureOut">
              <a:rPr lang="en-IE" smtClean="0"/>
              <a:t>20/03/2019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60EF-F349-42EA-B652-81A2A2BBD28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66255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270A5-06D8-48DC-975C-5AAE0FF38B0E}" type="datetimeFigureOut">
              <a:rPr lang="en-IE" smtClean="0"/>
              <a:t>20/03/2019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60EF-F349-42EA-B652-81A2A2BBD28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11911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270A5-06D8-48DC-975C-5AAE0FF38B0E}" type="datetimeFigureOut">
              <a:rPr lang="en-IE" smtClean="0"/>
              <a:t>20/03/2019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60EF-F349-42EA-B652-81A2A2BBD28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59338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270A5-06D8-48DC-975C-5AAE0FF38B0E}" type="datetimeFigureOut">
              <a:rPr lang="en-IE" smtClean="0"/>
              <a:t>20/03/2019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60EF-F349-42EA-B652-81A2A2BBD28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81063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270A5-06D8-48DC-975C-5AAE0FF38B0E}" type="datetimeFigureOut">
              <a:rPr lang="en-IE" smtClean="0"/>
              <a:t>20/03/2019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60EF-F349-42EA-B652-81A2A2BBD28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63365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270A5-06D8-48DC-975C-5AAE0FF38B0E}" type="datetimeFigureOut">
              <a:rPr lang="en-IE" smtClean="0"/>
              <a:t>20/03/2019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6D60EF-F349-42EA-B652-81A2A2BBD28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58633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829300" y="162320"/>
            <a:ext cx="830679" cy="756271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b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5575" y="298460"/>
            <a:ext cx="531294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200" b="1" dirty="0">
                <a:latin typeface="Bradley Hand ITC" panose="03070402050302030203" pitchFamily="66" charset="0"/>
              </a:rPr>
              <a:t> The Maritime Museum Trail</a:t>
            </a:r>
          </a:p>
          <a:p>
            <a:pPr algn="ctr"/>
            <a:r>
              <a:rPr lang="en-IE" sz="3200" b="1" dirty="0">
                <a:latin typeface="Bradley Hand ITC" panose="03070402050302030203" pitchFamily="66" charset="0"/>
              </a:rPr>
              <a:t>Dun Laoghaire</a:t>
            </a:r>
          </a:p>
          <a:p>
            <a:pPr algn="ctr"/>
            <a:r>
              <a:rPr lang="en-IE" sz="2000" b="1" dirty="0">
                <a:latin typeface="Bradley Hand ITC" panose="03070402050302030203" pitchFamily="66" charset="0"/>
              </a:rPr>
              <a:t>By </a:t>
            </a:r>
          </a:p>
          <a:p>
            <a:pPr algn="ctr"/>
            <a:r>
              <a:rPr lang="en-IE" sz="2000" b="1" dirty="0">
                <a:latin typeface="Bradley Hand ITC" panose="03070402050302030203" pitchFamily="66" charset="0"/>
              </a:rPr>
              <a:t>Emer Boyle, Helen Macey  and Fiona Duggan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89708" y="9389202"/>
            <a:ext cx="4557312" cy="408623"/>
          </a:xfrm>
          <a:prstGeom prst="round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IE" dirty="0"/>
              <a:t>Blackrock Education Centre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7347" y="7845363"/>
            <a:ext cx="2390717" cy="408623"/>
          </a:xfrm>
          <a:prstGeom prst="round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IE" dirty="0"/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0457" y="7859518"/>
            <a:ext cx="4097627" cy="135421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E" sz="1600" i="1" dirty="0"/>
              <a:t>Instructions;</a:t>
            </a:r>
          </a:p>
          <a:p>
            <a:r>
              <a:rPr lang="en-IE" sz="1600" dirty="0"/>
              <a:t>Bring a clipboard and pencil</a:t>
            </a:r>
          </a:p>
          <a:p>
            <a:r>
              <a:rPr lang="en-IE" sz="1600" dirty="0"/>
              <a:t>Work in groups of 4 or 6</a:t>
            </a:r>
          </a:p>
          <a:p>
            <a:r>
              <a:rPr lang="en-IE" sz="1600" dirty="0"/>
              <a:t>Be respectful of other visitors to the museum.</a:t>
            </a:r>
          </a:p>
          <a:p>
            <a:r>
              <a:rPr lang="en-IE" sz="1600" dirty="0"/>
              <a:t>Enjoy!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609487" y="2827075"/>
            <a:ext cx="2929567" cy="39857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IE" dirty="0">
                <a:solidFill>
                  <a:schemeClr val="tx1"/>
                </a:solidFill>
              </a:rPr>
              <a:t>Suitable for Senior Classes</a:t>
            </a:r>
          </a:p>
          <a:p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17931" y="5891198"/>
            <a:ext cx="2934002" cy="408623"/>
          </a:xfrm>
          <a:prstGeom prst="round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IE" dirty="0"/>
              <a:t> 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4845563" y="8109413"/>
            <a:ext cx="1911485" cy="769892"/>
          </a:xfrm>
          <a:prstGeom prst="rightArrow">
            <a:avLst>
              <a:gd name="adj1" fmla="val 84615"/>
              <a:gd name="adj2" fmla="val 38217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>
                <a:solidFill>
                  <a:schemeClr val="tx1"/>
                </a:solidFill>
              </a:rPr>
              <a:t>Start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429391" y="11729983"/>
            <a:ext cx="1117629" cy="143798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err="1"/>
              <a:t>tt</a:t>
            </a:r>
            <a:endParaRPr lang="en-IE" dirty="0"/>
          </a:p>
        </p:txBody>
      </p:sp>
      <p:sp>
        <p:nvSpPr>
          <p:cNvPr id="2" name="AutoShape 2" descr="Image result for morse cod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>
            <a:off x="1130331" y="14068109"/>
            <a:ext cx="780712" cy="55483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err="1"/>
              <a:t>tt</a:t>
            </a:r>
            <a:endParaRPr lang="en-IE" dirty="0"/>
          </a:p>
        </p:txBody>
      </p:sp>
      <p:pic>
        <p:nvPicPr>
          <p:cNvPr id="7172" name="Picture 4" descr="Image result for anch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6551" y="136275"/>
            <a:ext cx="679587" cy="78231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national maritime museum of irela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347" y="3982264"/>
            <a:ext cx="4861953" cy="305450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6086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829300" y="162320"/>
            <a:ext cx="830679" cy="756271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b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04679" y="198989"/>
            <a:ext cx="24897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3200" b="1" dirty="0">
                <a:latin typeface="Bradley Hand ITC" panose="03070402050302030203" pitchFamily="66" charset="0"/>
              </a:rPr>
              <a:t>The Building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08809" y="8015745"/>
            <a:ext cx="3014722" cy="175432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IE" dirty="0"/>
          </a:p>
          <a:p>
            <a:r>
              <a:rPr lang="en-IE" dirty="0"/>
              <a:t>Look at the large wooden pillars supporting the roof. What would they remind a sailor of?</a:t>
            </a:r>
          </a:p>
          <a:p>
            <a:endParaRPr lang="en-IE" dirty="0"/>
          </a:p>
        </p:txBody>
      </p:sp>
      <p:sp>
        <p:nvSpPr>
          <p:cNvPr id="12" name="Rounded Rectangle 11"/>
          <p:cNvSpPr/>
          <p:nvPr/>
        </p:nvSpPr>
        <p:spPr>
          <a:xfrm>
            <a:off x="436272" y="822302"/>
            <a:ext cx="3786622" cy="157039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IE" dirty="0">
                <a:solidFill>
                  <a:schemeClr val="tx1"/>
                </a:solidFill>
              </a:rPr>
              <a:t>The Maritime Museum used to be a church called the Mariners Church. It is 100 years old. It became a museum in 1978.</a:t>
            </a:r>
          </a:p>
          <a:p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36272" y="2707768"/>
            <a:ext cx="5851803" cy="2281476"/>
          </a:xfrm>
          <a:prstGeom prst="round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IE" dirty="0"/>
              <a:t>Outside: What evidence can you find on the building and in the surroundings to show its Maritime history?___________________________</a:t>
            </a:r>
          </a:p>
          <a:p>
            <a:r>
              <a:rPr lang="en-IE" dirty="0"/>
              <a:t>__________________________________________</a:t>
            </a:r>
          </a:p>
          <a:p>
            <a:endParaRPr lang="en-IE" dirty="0"/>
          </a:p>
          <a:p>
            <a:endParaRPr lang="en-IE" dirty="0"/>
          </a:p>
          <a:p>
            <a:r>
              <a:rPr lang="en-IE" sz="2000" b="1" dirty="0"/>
              <a:t>Go </a:t>
            </a:r>
            <a:r>
              <a:rPr lang="en-IE" sz="2000" b="1" dirty="0" err="1"/>
              <a:t>insidethe</a:t>
            </a:r>
            <a:r>
              <a:rPr lang="en-IE" sz="2000" b="1" dirty="0"/>
              <a:t> building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1299" r="92208">
                        <a14:foregroundMark x1="36364" y1="31148" x2="36364" y2="31148"/>
                        <a14:foregroundMark x1="12987" y1="50820" x2="84416" y2="4590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7340" y="594550"/>
            <a:ext cx="593435" cy="470124"/>
          </a:xfrm>
          <a:prstGeom prst="rect">
            <a:avLst/>
          </a:prstGeom>
        </p:spPr>
      </p:pic>
      <p:sp>
        <p:nvSpPr>
          <p:cNvPr id="18" name="Right Arrow 17"/>
          <p:cNvSpPr/>
          <p:nvPr/>
        </p:nvSpPr>
        <p:spPr>
          <a:xfrm>
            <a:off x="4438650" y="8058150"/>
            <a:ext cx="2307935" cy="1524000"/>
          </a:xfrm>
          <a:prstGeom prst="rightArrow">
            <a:avLst>
              <a:gd name="adj1" fmla="val 84615"/>
              <a:gd name="adj2" fmla="val 38217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>
                <a:solidFill>
                  <a:schemeClr val="tx1"/>
                </a:solidFill>
              </a:rPr>
              <a:t> Go to the stand inside   called the Palme.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048249" y="1239372"/>
            <a:ext cx="12476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Image related to info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04057" y="4010779"/>
            <a:ext cx="5511847" cy="390377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/>
              <a:t>Enjoy </a:t>
            </a:r>
            <a:r>
              <a:rPr lang="en-IE" dirty="0" err="1"/>
              <a:t>lgkndfl;fe</a:t>
            </a:r>
            <a:r>
              <a:rPr lang="en-IE" dirty="0"/>
              <a:t> woodlands, the magnificent 18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15904" y="219471"/>
            <a:ext cx="6678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E" sz="2000" b="1" dirty="0"/>
              <a:t>Stop</a:t>
            </a:r>
          </a:p>
          <a:p>
            <a:pPr algn="ctr"/>
            <a:r>
              <a:rPr lang="en-IE" sz="2000" b="1" dirty="0"/>
              <a:t>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00775" y="4010779"/>
            <a:ext cx="4995487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b="1" dirty="0"/>
              <a:t>Inside the Building</a:t>
            </a:r>
          </a:p>
          <a:p>
            <a:r>
              <a:rPr lang="en-IE" dirty="0"/>
              <a:t>What evidence can you find to show that this building was once a church?</a:t>
            </a:r>
          </a:p>
          <a:p>
            <a:endParaRPr lang="en-IE" dirty="0"/>
          </a:p>
          <a:p>
            <a:r>
              <a:rPr lang="en-IE" dirty="0"/>
              <a:t>Stained glass window</a:t>
            </a:r>
          </a:p>
          <a:p>
            <a:r>
              <a:rPr lang="en-IE" dirty="0"/>
              <a:t>                             </a:t>
            </a:r>
          </a:p>
          <a:p>
            <a:r>
              <a:rPr lang="en-IE" dirty="0"/>
              <a:t>Baptismal font</a:t>
            </a:r>
          </a:p>
          <a:p>
            <a:r>
              <a:rPr lang="en-IE" dirty="0"/>
              <a:t>                     </a:t>
            </a:r>
          </a:p>
          <a:p>
            <a:r>
              <a:rPr lang="en-IE" dirty="0"/>
              <a:t>Altar </a:t>
            </a:r>
          </a:p>
          <a:p>
            <a:endParaRPr lang="en-IE" dirty="0"/>
          </a:p>
          <a:p>
            <a:r>
              <a:rPr lang="en-IE" dirty="0"/>
              <a:t>Wall Plaques   </a:t>
            </a:r>
          </a:p>
          <a:p>
            <a:r>
              <a:rPr lang="en-IE" dirty="0"/>
              <a:t> </a:t>
            </a:r>
          </a:p>
          <a:p>
            <a:r>
              <a:rPr lang="en-IE" dirty="0"/>
              <a:t> Other__________________________</a:t>
            </a:r>
          </a:p>
          <a:p>
            <a:endParaRPr lang="en-IE" dirty="0"/>
          </a:p>
          <a:p>
            <a:endParaRPr lang="en-IE" dirty="0"/>
          </a:p>
          <a:p>
            <a:endParaRPr lang="en-IE" dirty="0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9698948" y="8632632"/>
            <a:ext cx="223919" cy="167940"/>
          </a:xfrm>
          <a:prstGeom prst="rect">
            <a:avLst/>
          </a:prstGeom>
        </p:spPr>
      </p:pic>
      <p:pic>
        <p:nvPicPr>
          <p:cNvPr id="26" name="Picture 8" descr="Image result for maritime museum dun laoghair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7272" y="943247"/>
            <a:ext cx="1700803" cy="186333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3688811" y="5783930"/>
            <a:ext cx="234720" cy="22118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107340" y="2718298"/>
            <a:ext cx="446234" cy="4572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6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2" name="Oval 31"/>
          <p:cNvSpPr/>
          <p:nvPr/>
        </p:nvSpPr>
        <p:spPr>
          <a:xfrm>
            <a:off x="107340" y="3690388"/>
            <a:ext cx="446234" cy="4572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6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3688811" y="5268572"/>
            <a:ext cx="234720" cy="22118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ounded Rectangle 33"/>
          <p:cNvSpPr/>
          <p:nvPr/>
        </p:nvSpPr>
        <p:spPr>
          <a:xfrm>
            <a:off x="3688811" y="6304771"/>
            <a:ext cx="234720" cy="22118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ounded Rectangle 34"/>
          <p:cNvSpPr/>
          <p:nvPr/>
        </p:nvSpPr>
        <p:spPr>
          <a:xfrm>
            <a:off x="3688811" y="6755100"/>
            <a:ext cx="234720" cy="22118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4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>
            <a:stCxn id="3" idx="4"/>
          </p:cNvCxnSpPr>
          <p:nvPr/>
        </p:nvCxnSpPr>
        <p:spPr>
          <a:xfrm>
            <a:off x="330457" y="3175498"/>
            <a:ext cx="15477" cy="4180813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val 3"/>
          <p:cNvSpPr/>
          <p:nvPr/>
        </p:nvSpPr>
        <p:spPr>
          <a:xfrm>
            <a:off x="5829300" y="53136"/>
            <a:ext cx="830679" cy="756271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b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0288" y="237526"/>
            <a:ext cx="19463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3200" b="1" dirty="0">
                <a:latin typeface="Bradley Hand ITC" panose="03070402050302030203" pitchFamily="66" charset="0"/>
              </a:rPr>
              <a:t>The Palme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9052" y="4843914"/>
            <a:ext cx="3062734" cy="2860358"/>
          </a:xfrm>
          <a:prstGeom prst="round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IE" dirty="0"/>
              <a:t>Study the photo to the right. What thoughts do you think  the people in the photo are  having? </a:t>
            </a:r>
          </a:p>
          <a:p>
            <a:r>
              <a:rPr lang="en-IE" dirty="0"/>
              <a:t>______________________________________________________________________________________________________________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9051" y="3629120"/>
            <a:ext cx="3126649" cy="1634490"/>
          </a:xfrm>
          <a:prstGeom prst="round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IE" dirty="0"/>
              <a:t>What happened to the Lifeboat? What do you think self righting means?_______</a:t>
            </a:r>
          </a:p>
          <a:p>
            <a:r>
              <a:rPr lang="en-IE" dirty="0"/>
              <a:t>________________________</a:t>
            </a:r>
          </a:p>
          <a:p>
            <a:endParaRPr lang="en-IE" dirty="0"/>
          </a:p>
        </p:txBody>
      </p:sp>
      <p:sp>
        <p:nvSpPr>
          <p:cNvPr id="8" name="TextBox 7"/>
          <p:cNvSpPr txBox="1"/>
          <p:nvPr/>
        </p:nvSpPr>
        <p:spPr>
          <a:xfrm>
            <a:off x="163367" y="7859399"/>
            <a:ext cx="3532333" cy="92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E" dirty="0"/>
              <a:t>Look closely at the model boats. Can you find the model of the Palme?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36272" y="822301"/>
            <a:ext cx="3786622" cy="17351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IE" dirty="0">
                <a:solidFill>
                  <a:schemeClr val="tx1"/>
                </a:solidFill>
              </a:rPr>
              <a:t>The loss of the Palme is also known as the Kingstown tragedy. It was one of the worst tragedies in the history of the RNLI in Ireland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88672" y="2629864"/>
            <a:ext cx="6033838" cy="715089"/>
          </a:xfrm>
          <a:prstGeom prst="round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endParaRPr lang="en-IE" dirty="0"/>
          </a:p>
          <a:p>
            <a:r>
              <a:rPr lang="en-IE" dirty="0"/>
              <a:t>When did the Palme sink?_____________________________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1299" r="92208">
                        <a14:foregroundMark x1="36364" y1="31148" x2="36364" y2="31148"/>
                        <a14:foregroundMark x1="12987" y1="50820" x2="84416" y2="4590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7340" y="594550"/>
            <a:ext cx="593435" cy="470124"/>
          </a:xfrm>
          <a:prstGeom prst="rect">
            <a:avLst/>
          </a:prstGeom>
        </p:spPr>
      </p:pic>
      <p:sp>
        <p:nvSpPr>
          <p:cNvPr id="18" name="Right Arrow 17"/>
          <p:cNvSpPr/>
          <p:nvPr/>
        </p:nvSpPr>
        <p:spPr>
          <a:xfrm>
            <a:off x="4438650" y="8058150"/>
            <a:ext cx="2307935" cy="1524000"/>
          </a:xfrm>
          <a:prstGeom prst="rightArrow">
            <a:avLst>
              <a:gd name="adj1" fmla="val 84615"/>
              <a:gd name="adj2" fmla="val 38217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>
                <a:solidFill>
                  <a:schemeClr val="tx1"/>
                </a:solidFill>
              </a:rPr>
              <a:t>Move to the R.M.S. Leinster stand .</a:t>
            </a:r>
          </a:p>
        </p:txBody>
      </p:sp>
      <p:sp>
        <p:nvSpPr>
          <p:cNvPr id="3" name="Oval 2"/>
          <p:cNvSpPr/>
          <p:nvPr/>
        </p:nvSpPr>
        <p:spPr>
          <a:xfrm>
            <a:off x="107340" y="2718298"/>
            <a:ext cx="446234" cy="4572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6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0" name="Oval 19"/>
          <p:cNvSpPr/>
          <p:nvPr/>
        </p:nvSpPr>
        <p:spPr>
          <a:xfrm>
            <a:off x="107340" y="4795337"/>
            <a:ext cx="446234" cy="4572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6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3" name="Oval 22"/>
          <p:cNvSpPr/>
          <p:nvPr/>
        </p:nvSpPr>
        <p:spPr>
          <a:xfrm>
            <a:off x="107340" y="3690388"/>
            <a:ext cx="446234" cy="4572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6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15904" y="82991"/>
            <a:ext cx="6678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E" sz="2000" b="1" dirty="0"/>
              <a:t>Stop</a:t>
            </a:r>
          </a:p>
          <a:p>
            <a:pPr algn="ctr"/>
            <a:r>
              <a:rPr lang="en-IE" sz="2000" b="1" dirty="0"/>
              <a:t>2</a:t>
            </a:r>
          </a:p>
        </p:txBody>
      </p:sp>
      <p:pic>
        <p:nvPicPr>
          <p:cNvPr id="2054" name="Picture 6" descr="Image result for RNLI DUN LAOGHAIR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1826" y="1026002"/>
            <a:ext cx="2194758" cy="1603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2" descr="https://mail.google.com/mail/u/4/?ui=2&amp;ik=119c755c46&amp;view=fimg&amp;th=164b2202ff1fff7d&amp;attid=0.1.1&amp;disp=emb&amp;attbid=ANGjdJ_EGyFJerKfUtEhx6OoK8qTeuAbhGYkBwx33XYBQBNjF5ZkH4-i8HtcgWw_614Z1yEjOfiUYYnE8tjTIYkVKrqnic-OfU1z05mrrD-GyKPOlLuPE3161Bb56gA&amp;sz=s0-l75-ft&amp;ats=1533380623675&amp;rm=164b2202ff1fff7d&amp;zw&amp;atsh=1"/>
          <p:cNvSpPr>
            <a:spLocks noChangeAspect="1" noChangeArrowheads="1"/>
          </p:cNvSpPr>
          <p:nvPr/>
        </p:nvSpPr>
        <p:spPr bwMode="auto">
          <a:xfrm>
            <a:off x="4017064" y="3859675"/>
            <a:ext cx="2178272" cy="217827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5591" y="3684092"/>
            <a:ext cx="2876550" cy="2295525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4222894" y="650573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779562" y="6213537"/>
            <a:ext cx="2465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The capsized lifeboat</a:t>
            </a:r>
          </a:p>
        </p:txBody>
      </p:sp>
    </p:spTree>
    <p:extLst>
      <p:ext uri="{BB962C8B-B14F-4D97-AF65-F5344CB8AC3E}">
        <p14:creationId xmlns:p14="http://schemas.microsoft.com/office/powerpoint/2010/main" val="3491494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>
            <a:stCxn id="3" idx="4"/>
          </p:cNvCxnSpPr>
          <p:nvPr/>
        </p:nvCxnSpPr>
        <p:spPr>
          <a:xfrm>
            <a:off x="330457" y="3175498"/>
            <a:ext cx="17927" cy="4286152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val 3"/>
          <p:cNvSpPr/>
          <p:nvPr/>
        </p:nvSpPr>
        <p:spPr>
          <a:xfrm>
            <a:off x="5829300" y="162320"/>
            <a:ext cx="830679" cy="756271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b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0288" y="237526"/>
            <a:ext cx="29514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3200" b="1" dirty="0">
                <a:latin typeface="Bradley Hand ITC" panose="03070402050302030203" pitchFamily="66" charset="0"/>
              </a:rPr>
              <a:t>R.M.S. Leinster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9051" y="4906285"/>
            <a:ext cx="3145185" cy="4534853"/>
          </a:xfrm>
          <a:prstGeom prst="round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IE" dirty="0"/>
              <a:t>Over 500 people were killed. How many survivors were there?___</a:t>
            </a:r>
          </a:p>
          <a:p>
            <a:r>
              <a:rPr lang="en-IE" dirty="0"/>
              <a:t>Locate and name two survivors_______________</a:t>
            </a:r>
          </a:p>
          <a:p>
            <a:r>
              <a:rPr lang="en-IE" dirty="0"/>
              <a:t>______________________</a:t>
            </a:r>
          </a:p>
          <a:p>
            <a:r>
              <a:rPr lang="en-IE" dirty="0"/>
              <a:t>______________________</a:t>
            </a:r>
          </a:p>
          <a:p>
            <a:r>
              <a:rPr lang="en-IE" dirty="0"/>
              <a:t>Why do you think these people survived?_______</a:t>
            </a:r>
          </a:p>
          <a:p>
            <a:r>
              <a:rPr lang="en-IE" dirty="0"/>
              <a:t>_____________________</a:t>
            </a:r>
          </a:p>
          <a:p>
            <a:r>
              <a:rPr lang="en-IE" dirty="0"/>
              <a:t>_____________________</a:t>
            </a:r>
          </a:p>
          <a:p>
            <a:br>
              <a:rPr lang="en-IE" dirty="0"/>
            </a:br>
            <a:endParaRPr lang="en-IE" dirty="0"/>
          </a:p>
          <a:p>
            <a:br>
              <a:rPr lang="en-IE" dirty="0"/>
            </a:br>
            <a:endParaRPr lang="en-IE" dirty="0"/>
          </a:p>
        </p:txBody>
      </p:sp>
      <p:sp>
        <p:nvSpPr>
          <p:cNvPr id="7" name="TextBox 6"/>
          <p:cNvSpPr txBox="1"/>
          <p:nvPr/>
        </p:nvSpPr>
        <p:spPr>
          <a:xfrm>
            <a:off x="569052" y="3629120"/>
            <a:ext cx="2953320" cy="1328023"/>
          </a:xfrm>
          <a:prstGeom prst="round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IE" dirty="0"/>
              <a:t>The R.M.S. Leinster was sunk in October 1918. During which war did this occur?_________________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6272" y="8415550"/>
            <a:ext cx="3669321" cy="92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E" dirty="0"/>
              <a:t>The model of the R.M.S. Leinster has an unusual feature. Can you spot what it is.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04057" y="943488"/>
            <a:ext cx="3336797" cy="140837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IE" dirty="0">
                <a:solidFill>
                  <a:schemeClr val="tx1"/>
                </a:solidFill>
              </a:rPr>
              <a:t>The centenary of R.M.S. Leinster is being commemorated in The Maritime Museum throughout 2018.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1299" r="92208">
                        <a14:foregroundMark x1="36364" y1="31148" x2="36364" y2="31148"/>
                        <a14:foregroundMark x1="12987" y1="50820" x2="84416" y2="4590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7340" y="594550"/>
            <a:ext cx="593435" cy="470124"/>
          </a:xfrm>
          <a:prstGeom prst="rect">
            <a:avLst/>
          </a:prstGeom>
        </p:spPr>
      </p:pic>
      <p:sp>
        <p:nvSpPr>
          <p:cNvPr id="18" name="Right Arrow 17"/>
          <p:cNvSpPr/>
          <p:nvPr/>
        </p:nvSpPr>
        <p:spPr>
          <a:xfrm>
            <a:off x="4438650" y="8058150"/>
            <a:ext cx="2419350" cy="1847850"/>
          </a:xfrm>
          <a:prstGeom prst="rightArrow">
            <a:avLst>
              <a:gd name="adj1" fmla="val 84615"/>
              <a:gd name="adj2" fmla="val 38217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>
                <a:solidFill>
                  <a:schemeClr val="tx1"/>
                </a:solidFill>
              </a:rPr>
              <a:t>Turn left and head to the Great Eastern stop.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4251748" y="3963211"/>
            <a:ext cx="634698" cy="50954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err="1"/>
              <a:t>Ck</a:t>
            </a:r>
            <a:endParaRPr lang="en-IE" dirty="0"/>
          </a:p>
        </p:txBody>
      </p:sp>
      <p:sp>
        <p:nvSpPr>
          <p:cNvPr id="15" name="Rounded Rectangle 14"/>
          <p:cNvSpPr/>
          <p:nvPr/>
        </p:nvSpPr>
        <p:spPr>
          <a:xfrm>
            <a:off x="4080624" y="6052297"/>
            <a:ext cx="2302226" cy="640321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/>
              <a:t> </a:t>
            </a:r>
            <a:r>
              <a:rPr lang="en-IE" dirty="0" err="1"/>
              <a:t>RRRRtTHLL</a:t>
            </a:r>
            <a:endParaRPr lang="en-IE" dirty="0"/>
          </a:p>
        </p:txBody>
      </p:sp>
      <p:sp>
        <p:nvSpPr>
          <p:cNvPr id="3" name="Oval 2"/>
          <p:cNvSpPr/>
          <p:nvPr/>
        </p:nvSpPr>
        <p:spPr>
          <a:xfrm>
            <a:off x="107340" y="2718298"/>
            <a:ext cx="446234" cy="4572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6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0" name="Oval 19"/>
          <p:cNvSpPr/>
          <p:nvPr/>
        </p:nvSpPr>
        <p:spPr>
          <a:xfrm>
            <a:off x="107340" y="4795337"/>
            <a:ext cx="446234" cy="4572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6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1" name="Oval 20"/>
          <p:cNvSpPr/>
          <p:nvPr/>
        </p:nvSpPr>
        <p:spPr>
          <a:xfrm>
            <a:off x="107340" y="6760564"/>
            <a:ext cx="446234" cy="48898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6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3" name="Oval 22"/>
          <p:cNvSpPr/>
          <p:nvPr/>
        </p:nvSpPr>
        <p:spPr>
          <a:xfrm>
            <a:off x="107340" y="3690388"/>
            <a:ext cx="446234" cy="4572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6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15904" y="219471"/>
            <a:ext cx="6678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E" sz="2000" b="1" dirty="0"/>
              <a:t>Stop</a:t>
            </a:r>
          </a:p>
          <a:p>
            <a:pPr algn="ctr"/>
            <a:r>
              <a:rPr lang="en-IE" sz="2000" b="1" dirty="0"/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88672" y="2629864"/>
            <a:ext cx="6033838" cy="715089"/>
          </a:xfrm>
          <a:prstGeom prst="round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IE" dirty="0"/>
              <a:t>What was the R.M.S. Leinster used for?__________________</a:t>
            </a:r>
            <a:br>
              <a:rPr lang="en-IE" dirty="0"/>
            </a:br>
            <a:r>
              <a:rPr lang="en-IE" dirty="0"/>
              <a:t>__________________________________________________</a:t>
            </a:r>
          </a:p>
        </p:txBody>
      </p:sp>
      <p:pic>
        <p:nvPicPr>
          <p:cNvPr id="3076" name="Picture 4" descr="Image result for rms leinst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2413" y="1008552"/>
            <a:ext cx="2797422" cy="132381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Related imag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9427" y="3792016"/>
            <a:ext cx="2325212" cy="204961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4105593" y="6016919"/>
            <a:ext cx="22772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The anchor of the R.M.S Leinster in Dun Laoghaire</a:t>
            </a:r>
          </a:p>
        </p:txBody>
      </p:sp>
    </p:spTree>
    <p:extLst>
      <p:ext uri="{BB962C8B-B14F-4D97-AF65-F5344CB8AC3E}">
        <p14:creationId xmlns:p14="http://schemas.microsoft.com/office/powerpoint/2010/main" val="525554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>
            <a:stCxn id="3" idx="4"/>
          </p:cNvCxnSpPr>
          <p:nvPr/>
        </p:nvCxnSpPr>
        <p:spPr>
          <a:xfrm>
            <a:off x="330457" y="3175498"/>
            <a:ext cx="17927" cy="4286152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val 3"/>
          <p:cNvSpPr/>
          <p:nvPr/>
        </p:nvSpPr>
        <p:spPr>
          <a:xfrm>
            <a:off x="5829300" y="162320"/>
            <a:ext cx="830679" cy="756271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b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79988" y="237526"/>
            <a:ext cx="37707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200" b="1" dirty="0">
                <a:latin typeface="Bradley Hand ITC" panose="03070402050302030203" pitchFamily="66" charset="0"/>
              </a:rPr>
              <a:t>The Great Eastern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7647" y="5180303"/>
            <a:ext cx="2761612" cy="1021556"/>
          </a:xfrm>
          <a:prstGeom prst="round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IE" dirty="0"/>
              <a:t>What is the Thursday mast now used for?__________</a:t>
            </a:r>
          </a:p>
          <a:p>
            <a:r>
              <a:rPr lang="en-IE" dirty="0"/>
              <a:t>_____________________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9051" y="3629120"/>
            <a:ext cx="3126649" cy="1634490"/>
          </a:xfrm>
          <a:prstGeom prst="round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IE" dirty="0"/>
              <a:t>Why do you think it was not a successful ship?___________</a:t>
            </a:r>
          </a:p>
          <a:p>
            <a:r>
              <a:rPr lang="en-IE" dirty="0"/>
              <a:t>________________________</a:t>
            </a:r>
          </a:p>
          <a:p>
            <a:r>
              <a:rPr lang="en-IE" dirty="0"/>
              <a:t>________________________</a:t>
            </a:r>
          </a:p>
          <a:p>
            <a:endParaRPr lang="en-IE" dirty="0"/>
          </a:p>
        </p:txBody>
      </p:sp>
      <p:sp>
        <p:nvSpPr>
          <p:cNvPr id="8" name="TextBox 7"/>
          <p:cNvSpPr txBox="1"/>
          <p:nvPr/>
        </p:nvSpPr>
        <p:spPr>
          <a:xfrm>
            <a:off x="163367" y="7859399"/>
            <a:ext cx="4097627" cy="12003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E" dirty="0"/>
              <a:t>Think about the amazing changes that have occurred in the way we communicate with others, since the time of The Great Eastern.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36272" y="822302"/>
            <a:ext cx="3786622" cy="15649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IE" dirty="0">
                <a:solidFill>
                  <a:schemeClr val="tx1"/>
                </a:solidFill>
              </a:rPr>
              <a:t>The Great Eastern was designed by Isambard Kingdom Brunel. His name for her was </a:t>
            </a:r>
            <a:r>
              <a:rPr lang="en-IE" i="1" dirty="0">
                <a:solidFill>
                  <a:schemeClr val="tx1"/>
                </a:solidFill>
              </a:rPr>
              <a:t>Great Babe</a:t>
            </a:r>
            <a:r>
              <a:rPr lang="en-IE" dirty="0">
                <a:solidFill>
                  <a:schemeClr val="tx1"/>
                </a:solidFill>
              </a:rPr>
              <a:t>. Brunel was one of the most famous engineers of his time.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1299" r="92208">
                        <a14:foregroundMark x1="36364" y1="31148" x2="36364" y2="31148"/>
                        <a14:foregroundMark x1="12987" y1="50820" x2="84416" y2="4590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7340" y="594550"/>
            <a:ext cx="593435" cy="470124"/>
          </a:xfrm>
          <a:prstGeom prst="rect">
            <a:avLst/>
          </a:prstGeom>
        </p:spPr>
      </p:pic>
      <p:sp>
        <p:nvSpPr>
          <p:cNvPr id="18" name="Right Arrow 17"/>
          <p:cNvSpPr/>
          <p:nvPr/>
        </p:nvSpPr>
        <p:spPr>
          <a:xfrm>
            <a:off x="4438650" y="8058150"/>
            <a:ext cx="2307935" cy="1524000"/>
          </a:xfrm>
          <a:prstGeom prst="rightArrow">
            <a:avLst>
              <a:gd name="adj1" fmla="val 84615"/>
              <a:gd name="adj2" fmla="val 38217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>
                <a:solidFill>
                  <a:schemeClr val="tx1"/>
                </a:solidFill>
              </a:rPr>
              <a:t>Move to the front of the museum towards the large light.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4373977" y="4031023"/>
            <a:ext cx="2286001" cy="1735109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" name="Oval 2"/>
          <p:cNvSpPr/>
          <p:nvPr/>
        </p:nvSpPr>
        <p:spPr>
          <a:xfrm>
            <a:off x="107340" y="2718298"/>
            <a:ext cx="446234" cy="4572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6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0" name="Oval 19"/>
          <p:cNvSpPr/>
          <p:nvPr/>
        </p:nvSpPr>
        <p:spPr>
          <a:xfrm>
            <a:off x="125267" y="4951703"/>
            <a:ext cx="446234" cy="4572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6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1" name="Oval 20"/>
          <p:cNvSpPr/>
          <p:nvPr/>
        </p:nvSpPr>
        <p:spPr>
          <a:xfrm>
            <a:off x="125267" y="6743377"/>
            <a:ext cx="446234" cy="57182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6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3" name="Oval 22"/>
          <p:cNvSpPr/>
          <p:nvPr/>
        </p:nvSpPr>
        <p:spPr>
          <a:xfrm>
            <a:off x="107340" y="3690388"/>
            <a:ext cx="446234" cy="4572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6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15904" y="219471"/>
            <a:ext cx="6678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E" sz="2000" b="1" dirty="0"/>
              <a:t>Stop</a:t>
            </a:r>
          </a:p>
          <a:p>
            <a:pPr algn="ctr"/>
            <a:r>
              <a:rPr lang="en-IE" sz="2000" b="1" dirty="0"/>
              <a:t>4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07647" y="2516132"/>
            <a:ext cx="6033838" cy="715089"/>
          </a:xfrm>
          <a:prstGeom prst="round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IE" dirty="0"/>
              <a:t>For how long did the Great Eastern hold the title of the Largest Ship in the World?_______________________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3" b="16200"/>
          <a:stretch/>
        </p:blipFill>
        <p:spPr>
          <a:xfrm rot="16200000">
            <a:off x="4358366" y="3552283"/>
            <a:ext cx="2252747" cy="2523691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700775" y="6478529"/>
            <a:ext cx="51285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Find the cable box in the photo above .Why do you think these cables are not still in use today?______</a:t>
            </a:r>
          </a:p>
          <a:p>
            <a:r>
              <a:rPr lang="en-US" dirty="0"/>
              <a:t>__________________________________________</a:t>
            </a:r>
          </a:p>
          <a:p>
            <a:r>
              <a:rPr lang="en-US" dirty="0"/>
              <a:t>__________________________________________</a:t>
            </a:r>
          </a:p>
        </p:txBody>
      </p:sp>
      <p:pic>
        <p:nvPicPr>
          <p:cNvPr id="4098" name="Picture 2" descr="Image result for isambard brunel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0088" y="831724"/>
            <a:ext cx="1079212" cy="168440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7536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>
            <a:stCxn id="3" idx="4"/>
            <a:endCxn id="22" idx="0"/>
          </p:cNvCxnSpPr>
          <p:nvPr/>
        </p:nvCxnSpPr>
        <p:spPr>
          <a:xfrm>
            <a:off x="330457" y="3175498"/>
            <a:ext cx="17927" cy="4286152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val 3"/>
          <p:cNvSpPr/>
          <p:nvPr/>
        </p:nvSpPr>
        <p:spPr>
          <a:xfrm>
            <a:off x="5829300" y="162320"/>
            <a:ext cx="830679" cy="756271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b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74611" y="130007"/>
            <a:ext cx="40799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3200" b="1" dirty="0">
                <a:latin typeface="Bradley Hand ITC" panose="03070402050302030203" pitchFamily="66" charset="0"/>
              </a:rPr>
              <a:t>The Optic of the Bailey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6356" y="4554450"/>
            <a:ext cx="4329207" cy="1634490"/>
          </a:xfrm>
          <a:prstGeom prst="round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IE" dirty="0"/>
              <a:t>Why do you think lighthouses are so important in Ireland?______________</a:t>
            </a:r>
          </a:p>
          <a:p>
            <a:r>
              <a:rPr lang="en-IE" dirty="0"/>
              <a:t>_______________________________</a:t>
            </a:r>
          </a:p>
          <a:p>
            <a:r>
              <a:rPr lang="en-IE" dirty="0"/>
              <a:t>_______________________________</a:t>
            </a:r>
          </a:p>
          <a:p>
            <a:endParaRPr lang="en-IE" dirty="0"/>
          </a:p>
        </p:txBody>
      </p:sp>
      <p:sp>
        <p:nvSpPr>
          <p:cNvPr id="7" name="TextBox 6"/>
          <p:cNvSpPr txBox="1"/>
          <p:nvPr/>
        </p:nvSpPr>
        <p:spPr>
          <a:xfrm>
            <a:off x="569051" y="3629120"/>
            <a:ext cx="2390717" cy="408623"/>
          </a:xfrm>
          <a:prstGeom prst="round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IE" dirty="0"/>
              <a:t>Find these pictures.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3367" y="7859399"/>
            <a:ext cx="4097627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E" dirty="0"/>
              <a:t>Ask the attendant to turn on the light  for you 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75776" y="902555"/>
            <a:ext cx="3470657" cy="152212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IE" dirty="0">
                <a:solidFill>
                  <a:schemeClr val="tx1"/>
                </a:solidFill>
              </a:rPr>
              <a:t>There are over 50 lighthouses in Ireland that are maintained and run by the Commissioners of Irish lights. Their Headquarters are in Dun Laoghaire.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17931" y="5891198"/>
            <a:ext cx="2934002" cy="1940957"/>
          </a:xfrm>
          <a:prstGeom prst="round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IE" dirty="0"/>
              <a:t> All of the lighthouses in Ireland were once manned. How do you think they are operated today.?________</a:t>
            </a:r>
          </a:p>
          <a:p>
            <a:r>
              <a:rPr lang="en-IE" dirty="0"/>
              <a:t>______________________</a:t>
            </a:r>
          </a:p>
          <a:p>
            <a:endParaRPr lang="en-IE" dirty="0"/>
          </a:p>
        </p:txBody>
      </p:sp>
      <p:sp>
        <p:nvSpPr>
          <p:cNvPr id="14" name="TextBox 13"/>
          <p:cNvSpPr txBox="1"/>
          <p:nvPr/>
        </p:nvSpPr>
        <p:spPr>
          <a:xfrm>
            <a:off x="474933" y="2645399"/>
            <a:ext cx="6033838" cy="1021556"/>
          </a:xfrm>
          <a:prstGeom prst="round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IE" dirty="0"/>
              <a:t>What is the wattage of the bulb used in the Bailey Lighthouse?__________</a:t>
            </a:r>
          </a:p>
          <a:p>
            <a:endParaRPr lang="en-IE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1299" r="92208">
                        <a14:foregroundMark x1="36364" y1="31148" x2="36364" y2="31148"/>
                        <a14:foregroundMark x1="12987" y1="50820" x2="84416" y2="4590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7340" y="594550"/>
            <a:ext cx="593435" cy="470124"/>
          </a:xfrm>
          <a:prstGeom prst="rect">
            <a:avLst/>
          </a:prstGeom>
        </p:spPr>
      </p:pic>
      <p:sp>
        <p:nvSpPr>
          <p:cNvPr id="18" name="Right Arrow 17"/>
          <p:cNvSpPr/>
          <p:nvPr/>
        </p:nvSpPr>
        <p:spPr>
          <a:xfrm>
            <a:off x="4449113" y="8109413"/>
            <a:ext cx="2307935" cy="1524000"/>
          </a:xfrm>
          <a:prstGeom prst="rightArrow">
            <a:avLst>
              <a:gd name="adj1" fmla="val 84615"/>
              <a:gd name="adj2" fmla="val 38217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>
                <a:solidFill>
                  <a:schemeClr val="tx1"/>
                </a:solidFill>
              </a:rPr>
              <a:t>Go back to the main entrance and head upstairs.</a:t>
            </a:r>
          </a:p>
        </p:txBody>
      </p:sp>
      <p:sp>
        <p:nvSpPr>
          <p:cNvPr id="15" name="Rounded Rectangle 14"/>
          <p:cNvSpPr/>
          <p:nvPr/>
        </p:nvSpPr>
        <p:spPr>
          <a:xfrm rot="5400000">
            <a:off x="3871601" y="5487594"/>
            <a:ext cx="3137606" cy="200350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err="1"/>
              <a:t>tthTTt</a:t>
            </a:r>
            <a:endParaRPr lang="en-IE" dirty="0"/>
          </a:p>
        </p:txBody>
      </p:sp>
      <p:sp>
        <p:nvSpPr>
          <p:cNvPr id="17" name="Rounded Rectangle 16"/>
          <p:cNvSpPr/>
          <p:nvPr/>
        </p:nvSpPr>
        <p:spPr>
          <a:xfrm>
            <a:off x="2975245" y="3612549"/>
            <a:ext cx="2947737" cy="9144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IE" dirty="0">
                <a:solidFill>
                  <a:schemeClr val="tx1"/>
                </a:solidFill>
              </a:rPr>
              <a:t>John Richardson Wigham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IE" dirty="0">
                <a:solidFill>
                  <a:schemeClr val="tx1"/>
                </a:solidFill>
              </a:rPr>
              <a:t>A lighthouse on a rock</a:t>
            </a:r>
          </a:p>
          <a:p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107340" y="2718298"/>
            <a:ext cx="446234" cy="4572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6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0" name="Oval 19"/>
          <p:cNvSpPr/>
          <p:nvPr/>
        </p:nvSpPr>
        <p:spPr>
          <a:xfrm>
            <a:off x="107340" y="4795337"/>
            <a:ext cx="446234" cy="4572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6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1" name="Oval 20"/>
          <p:cNvSpPr/>
          <p:nvPr/>
        </p:nvSpPr>
        <p:spPr>
          <a:xfrm>
            <a:off x="107340" y="6187432"/>
            <a:ext cx="446234" cy="4572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6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2" name="Oval 21"/>
          <p:cNvSpPr/>
          <p:nvPr/>
        </p:nvSpPr>
        <p:spPr>
          <a:xfrm>
            <a:off x="125267" y="7461650"/>
            <a:ext cx="446234" cy="4572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600" b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23" name="Oval 22"/>
          <p:cNvSpPr/>
          <p:nvPr/>
        </p:nvSpPr>
        <p:spPr>
          <a:xfrm>
            <a:off x="107340" y="3690388"/>
            <a:ext cx="446234" cy="4572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6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15904" y="219471"/>
            <a:ext cx="6678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E" sz="2000" b="1" dirty="0"/>
              <a:t>Stop</a:t>
            </a:r>
          </a:p>
          <a:p>
            <a:pPr algn="ctr"/>
            <a:r>
              <a:rPr lang="en-IE" sz="2000" b="1" dirty="0"/>
              <a:t>5</a:t>
            </a:r>
          </a:p>
        </p:txBody>
      </p:sp>
      <p:pic>
        <p:nvPicPr>
          <p:cNvPr id="5122" name="Picture 2" descr="Image result for baily lighthous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8533" y="1013032"/>
            <a:ext cx="1712082" cy="12840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4032" y="4993541"/>
            <a:ext cx="1767521" cy="1871607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4584032" y="6876874"/>
            <a:ext cx="176752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Imagine the lonely life of the lighthouse keeper. How do you think  he passed the time?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028768" y="2297094"/>
            <a:ext cx="24800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The Bailey Lighthouse</a:t>
            </a:r>
          </a:p>
        </p:txBody>
      </p:sp>
    </p:spTree>
    <p:extLst>
      <p:ext uri="{BB962C8B-B14F-4D97-AF65-F5344CB8AC3E}">
        <p14:creationId xmlns:p14="http://schemas.microsoft.com/office/powerpoint/2010/main" val="29769349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2225040" y="6342025"/>
            <a:ext cx="3029534" cy="10874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>
            <a:stCxn id="3" idx="4"/>
            <a:endCxn id="22" idx="0"/>
          </p:cNvCxnSpPr>
          <p:nvPr/>
        </p:nvCxnSpPr>
        <p:spPr>
          <a:xfrm>
            <a:off x="330457" y="3175498"/>
            <a:ext cx="17927" cy="4286152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val 3"/>
          <p:cNvSpPr/>
          <p:nvPr/>
        </p:nvSpPr>
        <p:spPr>
          <a:xfrm>
            <a:off x="5829300" y="162320"/>
            <a:ext cx="830679" cy="756271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b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54259" y="128629"/>
            <a:ext cx="44101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3200" b="1" dirty="0">
                <a:latin typeface="Bradley Hand ITC" panose="03070402050302030203" pitchFamily="66" charset="0"/>
              </a:rPr>
              <a:t>Upstairs at the Maritime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6356" y="4554450"/>
            <a:ext cx="4329207" cy="408623"/>
          </a:xfrm>
          <a:prstGeom prst="round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endParaRPr lang="en-IE" dirty="0"/>
          </a:p>
        </p:txBody>
      </p:sp>
      <p:sp>
        <p:nvSpPr>
          <p:cNvPr id="7" name="TextBox 6"/>
          <p:cNvSpPr txBox="1"/>
          <p:nvPr/>
        </p:nvSpPr>
        <p:spPr>
          <a:xfrm>
            <a:off x="569051" y="3629120"/>
            <a:ext cx="2390717" cy="408623"/>
          </a:xfrm>
          <a:prstGeom prst="round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IE" dirty="0"/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0457" y="7859518"/>
            <a:ext cx="4097627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E" dirty="0"/>
              <a:t>Ask the attendant to turn on the video of the MV Kerlogue for you.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75776" y="902555"/>
            <a:ext cx="3470657" cy="152212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IE" dirty="0">
                <a:solidFill>
                  <a:schemeClr val="tx1"/>
                </a:solidFill>
              </a:rPr>
              <a:t>Take a minute to look at the wooden ceiling and the stained glass windows in the building. In pairs explore all the amazing sights to be seen here.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17931" y="5891198"/>
            <a:ext cx="2934002" cy="408623"/>
          </a:xfrm>
          <a:prstGeom prst="round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IE" dirty="0"/>
              <a:t>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50572" y="2629864"/>
            <a:ext cx="6033838" cy="715089"/>
          </a:xfrm>
          <a:prstGeom prst="round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IE" dirty="0"/>
              <a:t>Tick the boxes below when you have located the items</a:t>
            </a:r>
          </a:p>
          <a:p>
            <a:endParaRPr lang="en-IE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1299" r="92208">
                        <a14:foregroundMark x1="36364" y1="31148" x2="36364" y2="31148"/>
                        <a14:foregroundMark x1="12987" y1="50820" x2="84416" y2="4590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7340" y="594550"/>
            <a:ext cx="593435" cy="470124"/>
          </a:xfrm>
          <a:prstGeom prst="rect">
            <a:avLst/>
          </a:prstGeom>
        </p:spPr>
      </p:pic>
      <p:sp>
        <p:nvSpPr>
          <p:cNvPr id="18" name="Right Arrow 17"/>
          <p:cNvSpPr/>
          <p:nvPr/>
        </p:nvSpPr>
        <p:spPr>
          <a:xfrm>
            <a:off x="4449113" y="8109413"/>
            <a:ext cx="2307935" cy="1524000"/>
          </a:xfrm>
          <a:prstGeom prst="rightArrow">
            <a:avLst>
              <a:gd name="adj1" fmla="val 84615"/>
              <a:gd name="adj2" fmla="val 38217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>
                <a:solidFill>
                  <a:schemeClr val="tx1"/>
                </a:solidFill>
              </a:rPr>
              <a:t>End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429391" y="11729983"/>
            <a:ext cx="1117629" cy="143798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err="1"/>
              <a:t>tt</a:t>
            </a:r>
            <a:endParaRPr lang="en-IE" dirty="0"/>
          </a:p>
        </p:txBody>
      </p:sp>
      <p:sp>
        <p:nvSpPr>
          <p:cNvPr id="17" name="Rounded Rectangle 16"/>
          <p:cNvSpPr/>
          <p:nvPr/>
        </p:nvSpPr>
        <p:spPr>
          <a:xfrm>
            <a:off x="962124" y="4102902"/>
            <a:ext cx="4779618" cy="117511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IE" dirty="0">
                <a:solidFill>
                  <a:schemeClr val="tx1"/>
                </a:solidFill>
              </a:rPr>
              <a:t>2 lobster pots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en-IE" dirty="0">
                <a:solidFill>
                  <a:schemeClr val="tx1"/>
                </a:solidFill>
              </a:rPr>
              <a:t>A brown crab</a:t>
            </a:r>
            <a:endParaRPr lang="en-IE" dirty="0">
              <a:solidFill>
                <a:prstClr val="black"/>
              </a:solidFill>
            </a:endParaRP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en-IE" dirty="0">
                <a:solidFill>
                  <a:prstClr val="black"/>
                </a:solidFill>
              </a:rPr>
              <a:t>A fishing trawler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en-IE" dirty="0">
                <a:solidFill>
                  <a:prstClr val="black"/>
                </a:solidFill>
              </a:rPr>
              <a:t>The Fenian Ram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en-IE" dirty="0">
                <a:solidFill>
                  <a:prstClr val="black"/>
                </a:solidFill>
              </a:rPr>
              <a:t>A lightbulb from the Titanic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en-IE" dirty="0">
                <a:solidFill>
                  <a:prstClr val="black"/>
                </a:solidFill>
              </a:rPr>
              <a:t>A ship with a local place name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en-IE" dirty="0">
                <a:solidFill>
                  <a:prstClr val="black"/>
                </a:solidFill>
              </a:rPr>
              <a:t>The prisoners dock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en-IE" dirty="0">
                <a:solidFill>
                  <a:prstClr val="black"/>
                </a:solidFill>
              </a:rPr>
              <a:t>A currach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IE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IE" dirty="0">
              <a:solidFill>
                <a:schemeClr val="tx1"/>
              </a:solidFill>
            </a:endParaRPr>
          </a:p>
          <a:p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107340" y="2718298"/>
            <a:ext cx="446234" cy="4572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6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1" name="Oval 20"/>
          <p:cNvSpPr/>
          <p:nvPr/>
        </p:nvSpPr>
        <p:spPr>
          <a:xfrm>
            <a:off x="107340" y="6187432"/>
            <a:ext cx="446234" cy="4572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6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2" name="Oval 21"/>
          <p:cNvSpPr/>
          <p:nvPr/>
        </p:nvSpPr>
        <p:spPr>
          <a:xfrm>
            <a:off x="125267" y="7461650"/>
            <a:ext cx="446234" cy="4572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6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15904" y="219471"/>
            <a:ext cx="6678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E" sz="2000" b="1" dirty="0"/>
              <a:t>Stop</a:t>
            </a:r>
          </a:p>
          <a:p>
            <a:pPr algn="ctr"/>
            <a:r>
              <a:rPr lang="en-IE" sz="2000" b="1" dirty="0"/>
              <a:t>6</a:t>
            </a:r>
          </a:p>
        </p:txBody>
      </p:sp>
      <p:sp>
        <p:nvSpPr>
          <p:cNvPr id="2" name="AutoShape 2" descr="Image result for morse cod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>
            <a:off x="1130331" y="14068109"/>
            <a:ext cx="780712" cy="55483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err="1"/>
              <a:t>tt</a:t>
            </a:r>
            <a:endParaRPr lang="en-IE" dirty="0"/>
          </a:p>
        </p:txBody>
      </p:sp>
      <p:pic>
        <p:nvPicPr>
          <p:cNvPr id="28" name="Picture 6" descr="Image result for morse cod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53929">
            <a:off x="977807" y="5683677"/>
            <a:ext cx="1316449" cy="120948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 descr="Image result for semaphore flags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75659">
            <a:off x="5247754" y="6059347"/>
            <a:ext cx="1060446" cy="112143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2225040" y="6275664"/>
            <a:ext cx="30327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Send messages to your friends on the other side of the museum using Morse code or flags.</a:t>
            </a:r>
          </a:p>
        </p:txBody>
      </p:sp>
      <p:pic>
        <p:nvPicPr>
          <p:cNvPr id="6154" name="Picture 10" descr="Image result for maritime museum dun laoghaire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6491" y="569143"/>
            <a:ext cx="1370379" cy="206072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348385" y="8889374"/>
            <a:ext cx="36539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Where was the </a:t>
            </a:r>
            <a:r>
              <a:rPr lang="en-US" dirty="0" err="1"/>
              <a:t>Kerlogue</a:t>
            </a:r>
            <a:r>
              <a:rPr lang="en-US" dirty="0"/>
              <a:t> when it rescued the German soldiers?_____</a:t>
            </a:r>
            <a:br>
              <a:rPr lang="en-US" dirty="0"/>
            </a:br>
            <a:r>
              <a:rPr lang="en-US" dirty="0"/>
              <a:t>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515588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552</TotalTime>
  <Words>843</Words>
  <Application>Microsoft Macintosh PowerPoint</Application>
  <PresentationFormat>A4 Paper (210x297 mm)</PresentationFormat>
  <Paragraphs>152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Bradley Hand ITC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Tania Daly</dc:creator>
  <cp:lastModifiedBy>Seamus Cannon</cp:lastModifiedBy>
  <cp:revision>63</cp:revision>
  <cp:lastPrinted>2018-08-13T11:02:05Z</cp:lastPrinted>
  <dcterms:created xsi:type="dcterms:W3CDTF">2017-07-05T09:18:05Z</dcterms:created>
  <dcterms:modified xsi:type="dcterms:W3CDTF">2019-03-20T09:18:39Z</dcterms:modified>
</cp:coreProperties>
</file>